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332" r:id="rId2"/>
    <p:sldId id="333" r:id="rId3"/>
    <p:sldId id="334" r:id="rId4"/>
    <p:sldId id="335" r:id="rId5"/>
    <p:sldId id="337" r:id="rId6"/>
    <p:sldId id="336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17" r:id="rId24"/>
    <p:sldId id="323" r:id="rId2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C0C397E9-B4AF-431B-ABE2-ECC42F8D506D}">
          <p14:sldIdLst>
            <p14:sldId id="332"/>
            <p14:sldId id="333"/>
            <p14:sldId id="334"/>
            <p14:sldId id="335"/>
            <p14:sldId id="337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17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405"/>
    <a:srgbClr val="448AC9"/>
    <a:srgbClr val="FFFF00"/>
    <a:srgbClr val="2FAD9A"/>
    <a:srgbClr val="72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 varScale="1">
        <p:scale>
          <a:sx n="95" d="100"/>
          <a:sy n="95" d="100"/>
        </p:scale>
        <p:origin x="834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/>
              <a:t>蜘蛛猴生活在中美洲和南美洲的熱帶雨林中， 遠至墨西哥北部。蜘蛛猴是</a:t>
            </a:r>
            <a:r>
              <a:rPr lang="zh-TW" altLang="en-US" dirty="0"/>
              <a:t>那邊</a:t>
            </a:r>
            <a:r>
              <a:rPr lang="zh-TW" altLang="zh-TW" dirty="0"/>
              <a:t>最聰明的</a:t>
            </a:r>
            <a:r>
              <a:rPr lang="zh-TW" altLang="en-US" dirty="0"/>
              <a:t>猴子</a:t>
            </a:r>
            <a:endParaRPr lang="en-US" altLang="zh-TW" dirty="0"/>
          </a:p>
          <a:p>
            <a:r>
              <a:rPr lang="zh-TW" altLang="en-US" dirty="0"/>
              <a:t>它們是群體動物  會</a:t>
            </a:r>
            <a:r>
              <a:rPr lang="zh-TW" altLang="zh-TW" dirty="0"/>
              <a:t>根據食物的稀缺性或可用性，分裂或合併。他們之間</a:t>
            </a:r>
            <a:r>
              <a:rPr lang="zh-TW" altLang="en-US" dirty="0"/>
              <a:t>會用</a:t>
            </a:r>
            <a:r>
              <a:rPr lang="zh-TW" altLang="zh-TW" dirty="0"/>
              <a:t>手勢</a:t>
            </a:r>
            <a:r>
              <a:rPr lang="en-US" altLang="zh-TW" dirty="0"/>
              <a:t>/</a:t>
            </a:r>
            <a:r>
              <a:rPr lang="zh-TW" altLang="zh-TW" dirty="0"/>
              <a:t>吶喊</a:t>
            </a:r>
            <a:r>
              <a:rPr lang="zh-TW" altLang="en-US" dirty="0"/>
              <a:t>進行交流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5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7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51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1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59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44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2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1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9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1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3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75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 October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October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October 1,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251520" y="1419622"/>
            <a:ext cx="4464496" cy="338437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概念</a:t>
            </a:r>
            <a:r>
              <a:rPr lang="en-US" altLang="zh-TW" sz="1600" kern="0" dirty="0"/>
              <a:t>: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蜘蛛猴生活在一個大約 </a:t>
            </a:r>
            <a:r>
              <a:rPr lang="en-US" altLang="zh-TW" sz="1600" kern="0" dirty="0"/>
              <a:t>40-50 </a:t>
            </a:r>
            <a:r>
              <a:rPr lang="zh-TW" altLang="en-US" sz="1600" kern="0" dirty="0"/>
              <a:t>隻的群體中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該群體中的所有個體都以不同的方式外出覓食，白天指路，晚上分享覓食心得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領頭的雌蛛猴會決定覓食路線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如果群體沒有找到足夠的食物，那麼她會將小組分成更小的小組分別覓食。 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40A9FB-8F04-4641-88FC-A9D09DD9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09" y="1707654"/>
            <a:ext cx="3899791" cy="26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91481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7">
                <a:extLst>
                  <a:ext uri="{FF2B5EF4-FFF2-40B4-BE49-F238E27FC236}">
                    <a16:creationId xmlns:a16="http://schemas.microsoft.com/office/drawing/2014/main" id="{105EA1AC-27C3-48C0-A22F-27CA43EA97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16" y="1347614"/>
                <a:ext cx="6840760" cy="3456384"/>
              </a:xfrm>
              <a:prstGeom prst="rect">
                <a:avLst/>
              </a:prstGeom>
            </p:spPr>
            <p:txBody>
              <a:bodyPr/>
              <a:lstStyle>
                <a:lvl1pPr marL="295275" indent="-295275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4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1pPr>
                <a:lvl2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36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2pPr>
                <a:lvl3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7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3pPr>
                <a:lvl4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4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4pPr>
                <a:lvl5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5pPr>
                <a:lvl6pPr marL="4714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6pPr>
                <a:lvl7pPr marL="6429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7pPr>
                <a:lvl8pPr marL="8143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8pPr>
                <a:lvl9pPr marL="9858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9pPr>
              </a:lstStyle>
              <a:p>
                <a:pPr marL="342900" indent="-342900" algn="l">
                  <a:buAutoNum type="arabicPeriod"/>
                </a:pPr>
                <a:r>
                  <a:rPr lang="zh-TW" altLang="en-US" sz="1600" kern="0" dirty="0"/>
                  <a:t>參數設定</a:t>
                </a:r>
                <a:endParaRPr lang="en-US" altLang="zh-TW" sz="1600" kern="0" dirty="0"/>
              </a:p>
              <a:p>
                <a:pPr marL="0" indent="0" algn="l"/>
                <a:r>
                  <a:rPr lang="en-US" altLang="zh-TW" sz="1600" kern="0" dirty="0"/>
                  <a:t>Population = 4 dimension = 2 </a:t>
                </a:r>
                <a:r>
                  <a:rPr lang="zh-TW" altLang="en-US" sz="1600" kern="0" dirty="0"/>
                  <a:t>求平方和   邊界</a:t>
                </a:r>
                <a:r>
                  <a:rPr lang="en-US" altLang="zh-TW" sz="1600" kern="0" dirty="0"/>
                  <a:t>[-5,5]</a:t>
                </a:r>
              </a:p>
              <a:p>
                <a:pPr marL="0" indent="0" algn="l"/>
                <a:endParaRPr lang="en-US" altLang="zh-TW" sz="1600" kern="0" dirty="0"/>
              </a:p>
              <a:p>
                <a:pPr marL="0" indent="0" algn="l"/>
                <a:r>
                  <a:rPr lang="en-US" altLang="zh-TW" sz="1600" kern="0" dirty="0"/>
                  <a:t>MG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(</a:t>
                </a:r>
                <a:r>
                  <a:rPr lang="zh-TW" altLang="en-US" sz="1600" kern="0" dirty="0"/>
                  <a:t>最大組數</a:t>
                </a:r>
                <a:r>
                  <a:rPr lang="en-US" altLang="zh-TW" sz="1600" kern="0" dirty="0"/>
                  <a:t>)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population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/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10</a:t>
                </a:r>
                <a:r>
                  <a:rPr lang="zh-TW" altLang="en-US" sz="1600" kern="0" dirty="0"/>
                  <a:t>  </a:t>
                </a:r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2</a:t>
                </a:r>
              </a:p>
              <a:p>
                <a:pPr algn="l"/>
                <a:r>
                  <a:rPr lang="en-US" altLang="zh-TW" sz="1600" kern="0" dirty="0"/>
                  <a:t>Global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Leader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Limit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=[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𝑝𝑜𝑝𝑢𝑙𝑎𝑡𝑖𝑜𝑛</m:t>
                        </m:r>
                      </m:num>
                      <m:den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600" kern="0" dirty="0"/>
                  <a:t>, population*2]</a:t>
                </a:r>
                <a:r>
                  <a:rPr lang="zh-TW" altLang="en-US" sz="1600" kern="0" dirty="0"/>
                  <a:t>  </a:t>
                </a:r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[1, 8]  =  5</a:t>
                </a:r>
              </a:p>
              <a:p>
                <a:pPr algn="l"/>
                <a:r>
                  <a:rPr lang="en-US" altLang="zh-TW" sz="1600" kern="0" dirty="0"/>
                  <a:t>Local Leader Limit = dimension * population = 8</a:t>
                </a:r>
              </a:p>
              <a:p>
                <a:pPr algn="l"/>
                <a:r>
                  <a:rPr lang="en-US" altLang="zh-TW" sz="1600" kern="0" dirty="0" err="1"/>
                  <a:t>Pr</a:t>
                </a:r>
                <a:r>
                  <a:rPr lang="en-US" altLang="zh-TW" sz="1600" kern="0" dirty="0"/>
                  <a:t> = [0.1,0.8] = 0.7</a:t>
                </a:r>
              </a:p>
              <a:p>
                <a:pPr algn="l"/>
                <a:endParaRPr lang="en-US" altLang="zh-TW" sz="1600" kern="0" dirty="0"/>
              </a:p>
            </p:txBody>
          </p:sp>
        </mc:Choice>
        <mc:Fallback xmlns="">
          <p:sp>
            <p:nvSpPr>
              <p:cNvPr id="11" name="內容版面配置區 7">
                <a:extLst>
                  <a:ext uri="{FF2B5EF4-FFF2-40B4-BE49-F238E27FC236}">
                    <a16:creationId xmlns:a16="http://schemas.microsoft.com/office/drawing/2014/main" id="{105EA1AC-27C3-48C0-A22F-27CA43EA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47614"/>
                <a:ext cx="6840760" cy="3456384"/>
              </a:xfrm>
              <a:prstGeom prst="rect">
                <a:avLst/>
              </a:prstGeom>
              <a:blipFill>
                <a:blip r:embed="rId3"/>
                <a:stretch>
                  <a:fillRect l="-446" t="-882" b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85690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4563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2. </a:t>
            </a:r>
            <a:r>
              <a:rPr lang="zh-TW" altLang="en-US" sz="1600" kern="0" dirty="0"/>
              <a:t>初始化</a:t>
            </a:r>
            <a:endParaRPr lang="en-US" altLang="zh-TW" sz="1600" kern="0" dirty="0"/>
          </a:p>
          <a:p>
            <a:pPr algn="l"/>
            <a:endParaRPr lang="en-US" altLang="zh-TW" sz="1600" kern="0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3FA476E-1952-4999-AF6A-75BEAB63E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6579"/>
              </p:ext>
            </p:extLst>
          </p:nvPr>
        </p:nvGraphicFramePr>
        <p:xfrm>
          <a:off x="2251398" y="2080260"/>
          <a:ext cx="158417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59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765AA074-322E-49DF-B3A3-E6C4619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49053"/>
              </p:ext>
            </p:extLst>
          </p:nvPr>
        </p:nvGraphicFramePr>
        <p:xfrm>
          <a:off x="4860033" y="2080260"/>
          <a:ext cx="158417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32AF108B-5BCE-4673-91B8-D9AF0A1B0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82254"/>
              </p:ext>
            </p:extLst>
          </p:nvPr>
        </p:nvGraphicFramePr>
        <p:xfrm>
          <a:off x="2267744" y="3500264"/>
          <a:ext cx="4176465" cy="116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155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1392155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1392155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739942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6004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本地領導階段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C57B942E-87BF-4811-9C3F-2088FD6D2FEB}"/>
              </a:ext>
            </a:extLst>
          </p:cNvPr>
          <p:cNvSpPr txBox="1">
            <a:spLocks/>
          </p:cNvSpPr>
          <p:nvPr/>
        </p:nvSpPr>
        <p:spPr>
          <a:xfrm>
            <a:off x="1104936" y="1962150"/>
            <a:ext cx="7499512" cy="2769839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A</a:t>
            </a:r>
            <a:r>
              <a:rPr lang="zh-TW" altLang="en-US" sz="1600" kern="0" dirty="0"/>
              <a:t>進行更新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隨機選擇同一組的其中一解</a:t>
            </a:r>
            <a:endParaRPr lang="en-US" altLang="zh-TW" sz="1600" kern="0" dirty="0"/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en-US" altLang="zh-TW" sz="1600" kern="0" dirty="0"/>
              <a:t>Dimension =0</a:t>
            </a:r>
            <a:r>
              <a:rPr lang="zh-TW" altLang="en-US" sz="1600" kern="0" dirty="0"/>
              <a:t>    </a:t>
            </a:r>
            <a:r>
              <a:rPr lang="en-US" altLang="zh-TW" sz="1600" kern="0" dirty="0"/>
              <a:t>Random=0.6  !&gt; pr  </a:t>
            </a:r>
            <a:r>
              <a:rPr lang="zh-TW" altLang="en-US" sz="1600" kern="0" dirty="0"/>
              <a:t> </a:t>
            </a:r>
            <a:r>
              <a:rPr lang="en-US" altLang="zh-TW" sz="1600" kern="0" dirty="0" err="1"/>
              <a:t>new_A</a:t>
            </a:r>
            <a:r>
              <a:rPr lang="en-US" altLang="zh-TW" sz="1600" kern="0" dirty="0"/>
              <a:t>[0] = A[0] =3</a:t>
            </a: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en-US" altLang="zh-TW" sz="1600" kern="0" dirty="0"/>
              <a:t>Dimension =1 Random=0.8  &gt; pr </a:t>
            </a:r>
            <a:r>
              <a:rPr lang="en-US" altLang="zh-TW" sz="1600" kern="0" dirty="0" err="1"/>
              <a:t>new_A</a:t>
            </a:r>
            <a:r>
              <a:rPr lang="en-US" altLang="zh-TW" sz="1600" kern="0" dirty="0"/>
              <a:t>[1] = -2 + 0.5*(-3 – (-2)) + 0.5*(4-(-2)) = -1.5 </a:t>
            </a:r>
          </a:p>
          <a:p>
            <a:pPr marL="0" indent="0" algn="l"/>
            <a:endParaRPr lang="en-US" altLang="zh-TW" sz="1600" kern="0" dirty="0"/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F70BFDFD-E513-4A65-9ADC-837C067E5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6059"/>
              </p:ext>
            </p:extLst>
          </p:nvPr>
        </p:nvGraphicFramePr>
        <p:xfrm>
          <a:off x="3995936" y="1767190"/>
          <a:ext cx="1584177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59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002EB8FE-7C9F-486F-8650-9B0FF84B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011910"/>
            <a:ext cx="4772409" cy="259029"/>
          </a:xfrm>
          <a:prstGeom prst="rect">
            <a:avLst/>
          </a:prstGeom>
        </p:spPr>
      </p:pic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1EAC11D7-117E-46A6-AD6F-025059775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27228"/>
              </p:ext>
            </p:extLst>
          </p:nvPr>
        </p:nvGraphicFramePr>
        <p:xfrm>
          <a:off x="5972175" y="1767190"/>
          <a:ext cx="295233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606755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6004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本地領導階段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C57B942E-87BF-4811-9C3F-2088FD6D2FEB}"/>
              </a:ext>
            </a:extLst>
          </p:cNvPr>
          <p:cNvSpPr txBox="1">
            <a:spLocks/>
          </p:cNvSpPr>
          <p:nvPr/>
        </p:nvSpPr>
        <p:spPr>
          <a:xfrm>
            <a:off x="1104936" y="1995686"/>
            <a:ext cx="7499512" cy="273630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en-US" altLang="zh-TW" sz="1600" kern="0" dirty="0" err="1"/>
              <a:t>New_A_value</a:t>
            </a:r>
            <a:r>
              <a:rPr lang="en-US" altLang="zh-TW" sz="1600" kern="0" dirty="0"/>
              <a:t> &lt; </a:t>
            </a:r>
            <a:r>
              <a:rPr lang="en-US" altLang="zh-TW" sz="1600" kern="0" dirty="0" err="1"/>
              <a:t>A_value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A = </a:t>
            </a:r>
            <a:r>
              <a:rPr lang="en-US" altLang="zh-TW" sz="1600" kern="0" dirty="0" err="1"/>
              <a:t>New_A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</a:t>
            </a:r>
            <a:r>
              <a:rPr lang="en-US" altLang="zh-TW" sz="1600" kern="0" dirty="0" err="1"/>
              <a:t>A_value</a:t>
            </a:r>
            <a:r>
              <a:rPr lang="en-US" altLang="zh-TW" sz="1600" kern="0" dirty="0"/>
              <a:t> = </a:t>
            </a:r>
            <a:r>
              <a:rPr lang="en-US" altLang="zh-TW" sz="1600" kern="0" dirty="0" err="1"/>
              <a:t>New_A_value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F70BFDFD-E513-4A65-9ADC-837C067E5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14150"/>
              </p:ext>
            </p:extLst>
          </p:nvPr>
        </p:nvGraphicFramePr>
        <p:xfrm>
          <a:off x="1959100" y="1995314"/>
          <a:ext cx="1779468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593156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593156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New_A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1EAC11D7-117E-46A6-AD6F-025059775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29324"/>
              </p:ext>
            </p:extLst>
          </p:nvPr>
        </p:nvGraphicFramePr>
        <p:xfrm>
          <a:off x="4227292" y="1995314"/>
          <a:ext cx="1944216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817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948399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New_A_value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148034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3204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本地領導階段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415EEC76-B831-448A-9D28-DBE4B8A9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94632"/>
              </p:ext>
            </p:extLst>
          </p:nvPr>
        </p:nvGraphicFramePr>
        <p:xfrm>
          <a:off x="1115616" y="2536379"/>
          <a:ext cx="3631024" cy="165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75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907756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907756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907756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A5CDEDB3-52F0-4959-BF7C-94562AB84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48553"/>
              </p:ext>
            </p:extLst>
          </p:nvPr>
        </p:nvGraphicFramePr>
        <p:xfrm>
          <a:off x="5292080" y="2823004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43887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3204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0762A3C4-2CF6-4BC2-ADC4-95C598B1F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2428"/>
              </p:ext>
            </p:extLst>
          </p:nvPr>
        </p:nvGraphicFramePr>
        <p:xfrm>
          <a:off x="323528" y="2270348"/>
          <a:ext cx="4538778" cy="165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94112585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2634364267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fitness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prob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0.08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0.46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0.09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0.505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0.2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3AAC688-7AAA-4AF9-8AF7-D8481C1AE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" t="8043"/>
          <a:stretch/>
        </p:blipFill>
        <p:spPr>
          <a:xfrm>
            <a:off x="5246266" y="2371452"/>
            <a:ext cx="3456384" cy="69334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E0928A-6CE9-4609-9DE3-9E3A05EC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158" y="3394645"/>
            <a:ext cx="25146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58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203598"/>
            <a:ext cx="6840760" cy="381642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更新</a:t>
            </a:r>
            <a:r>
              <a:rPr lang="en-US" altLang="zh-TW" sz="1600" kern="0" dirty="0"/>
              <a:t>A</a:t>
            </a:r>
            <a:r>
              <a:rPr lang="zh-TW" altLang="en-US" sz="1600" kern="0" dirty="0"/>
              <a:t> 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 err="1"/>
              <a:t>Random.random</a:t>
            </a:r>
            <a:r>
              <a:rPr lang="en-US" altLang="zh-TW" sz="1600" kern="0" dirty="0"/>
              <a:t> &lt; </a:t>
            </a:r>
            <a:r>
              <a:rPr lang="en-US" altLang="zh-TW" sz="1600" kern="0" dirty="0" err="1"/>
              <a:t>prob_A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隨機選擇</a:t>
            </a:r>
            <a:r>
              <a:rPr lang="en-US" altLang="zh-TW" sz="1600" kern="0" dirty="0"/>
              <a:t>dimension</a:t>
            </a:r>
            <a:r>
              <a:rPr lang="zh-TW" altLang="en-US" sz="1600" kern="0" dirty="0"/>
              <a:t> 假設選到 第</a:t>
            </a:r>
            <a:r>
              <a:rPr lang="en-US" altLang="zh-TW" sz="1600" kern="0" dirty="0"/>
              <a:t>0</a:t>
            </a:r>
            <a:r>
              <a:rPr lang="zh-TW" altLang="en-US" sz="1600" kern="0" dirty="0"/>
              <a:t>個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隨機選擇同一組的其中一解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 err="1"/>
              <a:t>new_A</a:t>
            </a:r>
            <a:r>
              <a:rPr lang="en-US" altLang="zh-TW" sz="1600" kern="0" dirty="0"/>
              <a:t>[0] = 3 +    0.5*(0-3) +    0.5*(1-3)   = 0.5</a:t>
            </a:r>
          </a:p>
          <a:p>
            <a:pPr marL="0" indent="0" algn="l"/>
            <a:r>
              <a:rPr lang="en-US" altLang="zh-TW" sz="1600" kern="0" dirty="0" err="1"/>
              <a:t>new_A</a:t>
            </a:r>
            <a:r>
              <a:rPr lang="en-US" altLang="zh-TW" sz="1600" kern="0" dirty="0"/>
              <a:t> = [0.5,-1.5] </a:t>
            </a:r>
          </a:p>
          <a:p>
            <a:pPr marL="0" indent="0" algn="l"/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E3F1CAA2-5179-42AA-96BD-66562A3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99434"/>
              </p:ext>
            </p:extLst>
          </p:nvPr>
        </p:nvGraphicFramePr>
        <p:xfrm>
          <a:off x="2267744" y="1779662"/>
          <a:ext cx="1584177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59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  <p:graphicFrame>
        <p:nvGraphicFramePr>
          <p:cNvPr id="14" name="表格 2">
            <a:extLst>
              <a:ext uri="{FF2B5EF4-FFF2-40B4-BE49-F238E27FC236}">
                <a16:creationId xmlns:a16="http://schemas.microsoft.com/office/drawing/2014/main" id="{98C70A32-3CA9-43D0-9974-1B848D597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50655"/>
              </p:ext>
            </p:extLst>
          </p:nvPr>
        </p:nvGraphicFramePr>
        <p:xfrm>
          <a:off x="4572000" y="1779662"/>
          <a:ext cx="295233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8F8E99B2-4ED7-4BE3-B19B-AB9F6DA4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714630"/>
            <a:ext cx="3672408" cy="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29854"/>
      </p:ext>
    </p:extLst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4563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r>
              <a:rPr lang="zh-TW" altLang="en-US" sz="1600" kern="0" dirty="0"/>
              <a:t> </a:t>
            </a:r>
            <a:endParaRPr lang="en-US" altLang="zh-TW" sz="1600" kern="0" dirty="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0DD86C6-5CEC-4780-A263-A9CDABF08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92136"/>
              </p:ext>
            </p:extLst>
          </p:nvPr>
        </p:nvGraphicFramePr>
        <p:xfrm>
          <a:off x="1658899" y="2357498"/>
          <a:ext cx="3025852" cy="165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8BE6CC5E-73DD-41A1-8EC8-235A9031C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212940"/>
              </p:ext>
            </p:extLst>
          </p:nvPr>
        </p:nvGraphicFramePr>
        <p:xfrm>
          <a:off x="5160762" y="2715766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797147"/>
      </p:ext>
    </p:extLst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7958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5.</a:t>
            </a:r>
            <a:r>
              <a:rPr lang="zh-TW" altLang="en-US" sz="1600" kern="0" dirty="0"/>
              <a:t>全球學習階段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 </a:t>
            </a:r>
            <a:r>
              <a:rPr lang="en-US" altLang="zh-TW" sz="1600" kern="0" dirty="0" err="1"/>
              <a:t>new_</a:t>
            </a:r>
            <a:r>
              <a:rPr lang="en-US" altLang="zh-TW" sz="1600" b="0" dirty="0" err="1"/>
              <a:t>Global_Leader_value</a:t>
            </a:r>
            <a:r>
              <a:rPr lang="en-US" altLang="zh-TW" sz="1600" b="0" dirty="0"/>
              <a:t> &lt; </a:t>
            </a:r>
            <a:r>
              <a:rPr lang="en-US" altLang="zh-TW" sz="1600" b="0" dirty="0" err="1"/>
              <a:t>Global_Leader_value</a:t>
            </a:r>
            <a:endParaRPr lang="en-US" altLang="zh-TW" sz="1600" b="0" dirty="0"/>
          </a:p>
          <a:p>
            <a:pPr marL="0" indent="0" algn="l"/>
            <a:r>
              <a:rPr lang="en-US" altLang="zh-TW" sz="1600" b="0" dirty="0"/>
              <a:t>	</a:t>
            </a:r>
            <a:r>
              <a:rPr lang="en-US" altLang="zh-TW" sz="1600" b="0" dirty="0" err="1"/>
              <a:t>Global_Leader_value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new_Global_Leader_value</a:t>
            </a:r>
            <a:endParaRPr lang="en-US" altLang="zh-TW" sz="1600" dirty="0"/>
          </a:p>
          <a:p>
            <a:pPr marL="0" indent="0" algn="l"/>
            <a:r>
              <a:rPr lang="en-US" altLang="zh-TW" sz="1600" dirty="0"/>
              <a:t>	Global limit count = 0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0DD86C6-5CEC-4780-A263-A9CDABF08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3208"/>
              </p:ext>
            </p:extLst>
          </p:nvPr>
        </p:nvGraphicFramePr>
        <p:xfrm>
          <a:off x="1258117" y="1851670"/>
          <a:ext cx="3025852" cy="165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8BE6CC5E-73DD-41A1-8EC8-235A9031C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35784"/>
              </p:ext>
            </p:extLst>
          </p:nvPr>
        </p:nvGraphicFramePr>
        <p:xfrm>
          <a:off x="5868144" y="1823244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B9BD63C1-B63C-4E22-B6C1-70B9B1EC2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04467"/>
              </p:ext>
            </p:extLst>
          </p:nvPr>
        </p:nvGraphicFramePr>
        <p:xfrm>
          <a:off x="5868144" y="3271674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47636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7958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6.</a:t>
            </a:r>
            <a:r>
              <a:rPr lang="zh-TW" altLang="en-US" sz="1600" kern="0" dirty="0"/>
              <a:t>本地學習階段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 </a:t>
            </a:r>
            <a:r>
              <a:rPr lang="en-US" altLang="zh-TW" sz="1600" kern="0" dirty="0" err="1"/>
              <a:t>new_</a:t>
            </a:r>
            <a:r>
              <a:rPr lang="en-US" altLang="zh-TW" sz="1600" dirty="0" err="1"/>
              <a:t>Local</a:t>
            </a:r>
            <a:r>
              <a:rPr lang="en-US" altLang="zh-TW" sz="1600" b="0" dirty="0" err="1"/>
              <a:t>_Leader_value</a:t>
            </a:r>
            <a:r>
              <a:rPr lang="en-US" altLang="zh-TW" sz="1600" b="0" dirty="0"/>
              <a:t> &lt; </a:t>
            </a:r>
            <a:r>
              <a:rPr lang="en-US" altLang="zh-TW" sz="1600" dirty="0" err="1"/>
              <a:t>Local</a:t>
            </a:r>
            <a:r>
              <a:rPr lang="en-US" altLang="zh-TW" sz="1600" b="0" dirty="0" err="1"/>
              <a:t>_Leader_value</a:t>
            </a:r>
            <a:endParaRPr lang="en-US" altLang="zh-TW" sz="1600" b="0" dirty="0"/>
          </a:p>
          <a:p>
            <a:pPr marL="0" indent="0" algn="l"/>
            <a:r>
              <a:rPr lang="en-US" altLang="zh-TW" sz="1600" b="0" dirty="0"/>
              <a:t>	</a:t>
            </a:r>
            <a:r>
              <a:rPr lang="en-US" altLang="zh-TW" sz="1600" dirty="0"/>
              <a:t> </a:t>
            </a:r>
            <a:r>
              <a:rPr lang="en-US" altLang="zh-TW" sz="1600" dirty="0" err="1"/>
              <a:t>Local</a:t>
            </a:r>
            <a:r>
              <a:rPr lang="en-US" altLang="zh-TW" sz="1600" b="0" dirty="0" err="1"/>
              <a:t>_Leader_value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new_Local_Leader_value</a:t>
            </a:r>
            <a:endParaRPr lang="en-US" altLang="zh-TW" sz="1600" dirty="0"/>
          </a:p>
          <a:p>
            <a:pPr marL="0" indent="0" algn="l"/>
            <a:r>
              <a:rPr lang="en-US" altLang="zh-TW" sz="1600" dirty="0"/>
              <a:t>	Local limit count = 0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0DD86C6-5CEC-4780-A263-A9CDABF08465}"/>
              </a:ext>
            </a:extLst>
          </p:cNvPr>
          <p:cNvGraphicFramePr>
            <a:graphicFrameLocks noGrp="1"/>
          </p:cNvGraphicFramePr>
          <p:nvPr/>
        </p:nvGraphicFramePr>
        <p:xfrm>
          <a:off x="1258117" y="1851670"/>
          <a:ext cx="3025852" cy="165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B9BD63C1-B63C-4E22-B6C1-70B9B1EC2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86840"/>
              </p:ext>
            </p:extLst>
          </p:nvPr>
        </p:nvGraphicFramePr>
        <p:xfrm>
          <a:off x="5844380" y="1927413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8EFBE1A4-A106-458F-89DD-4CBD43D8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999268"/>
              </p:ext>
            </p:extLst>
          </p:nvPr>
        </p:nvGraphicFramePr>
        <p:xfrm>
          <a:off x="5844380" y="3245557"/>
          <a:ext cx="28803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246652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38437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步驟</a:t>
            </a:r>
            <a:r>
              <a:rPr lang="en-US" altLang="zh-TW" sz="1600" kern="0" dirty="0"/>
              <a:t>: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本地領導階段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全球學習階段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本地學習階段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本地決策階段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全球決策階段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342900" indent="-342900" algn="l">
              <a:buAutoNum type="arabicPeriod"/>
            </a:pPr>
            <a:endParaRPr lang="zh-TW" altLang="en-US" sz="1600" kern="0" dirty="0"/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4763" lvl="1" indent="0" algn="l"/>
            <a:endParaRPr lang="zh-TW" altLang="en-US" sz="400" kern="0" dirty="0"/>
          </a:p>
        </p:txBody>
      </p:sp>
    </p:spTree>
    <p:extLst>
      <p:ext uri="{BB962C8B-B14F-4D97-AF65-F5344CB8AC3E}">
        <p14:creationId xmlns:p14="http://schemas.microsoft.com/office/powerpoint/2010/main" val="1807249010"/>
      </p:ext>
    </p:extLst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7958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7.</a:t>
            </a:r>
            <a:r>
              <a:rPr lang="zh-TW" altLang="en-US" sz="1600" kern="0" dirty="0"/>
              <a:t>本地決策階段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r>
              <a:rPr lang="en-US" altLang="zh-TW" sz="1600" dirty="0"/>
              <a:t>Local limit count = 0</a:t>
            </a:r>
            <a:r>
              <a:rPr lang="zh-TW" altLang="en-US" sz="1600" dirty="0"/>
              <a:t> </a:t>
            </a:r>
            <a:r>
              <a:rPr lang="en-US" altLang="zh-TW" sz="1600" kern="0" dirty="0"/>
              <a:t>&lt;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Local Leader Limit </a:t>
            </a:r>
            <a:r>
              <a:rPr lang="zh-TW" altLang="en-US" sz="1600" kern="0" dirty="0"/>
              <a:t>不執行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 </a:t>
            </a:r>
            <a:endParaRPr lang="en-US" altLang="zh-TW" sz="16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ED5784C-B8E9-480F-99FF-4DD89AC1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571750"/>
            <a:ext cx="4752528" cy="19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0648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7958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8.</a:t>
            </a:r>
            <a:r>
              <a:rPr lang="zh-TW" altLang="en-US" sz="1600" kern="0" dirty="0"/>
              <a:t>全球決策階段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r>
              <a:rPr lang="zh-TW" altLang="en-US" sz="1600" kern="0" dirty="0"/>
              <a:t>假設 </a:t>
            </a:r>
            <a:r>
              <a:rPr lang="en-US" altLang="zh-TW" sz="1600" dirty="0"/>
              <a:t>Global limit count = </a:t>
            </a:r>
            <a:r>
              <a:rPr lang="en-US" altLang="zh-TW" sz="1600" kern="0" dirty="0"/>
              <a:t>Global Leader Limit = 5</a:t>
            </a:r>
          </a:p>
          <a:p>
            <a:pPr marL="0" indent="0" algn="l"/>
            <a:r>
              <a:rPr lang="en-US" altLang="zh-TW" sz="1600" dirty="0"/>
              <a:t>Global limit count = 0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 </a:t>
            </a:r>
            <a:r>
              <a:rPr lang="en-US" altLang="zh-TW" sz="1600" kern="0" dirty="0"/>
              <a:t>if group &lt; MG (</a:t>
            </a:r>
            <a:r>
              <a:rPr lang="zh-TW" altLang="en-US" sz="1600" kern="0" dirty="0"/>
              <a:t>分割</a:t>
            </a:r>
            <a:r>
              <a:rPr lang="en-US" altLang="zh-TW" sz="1600" kern="0" dirty="0"/>
              <a:t>)</a:t>
            </a:r>
          </a:p>
          <a:p>
            <a:pPr marL="0" indent="0" algn="l"/>
            <a:r>
              <a:rPr lang="en-US" altLang="zh-TW" sz="1600" kern="0" dirty="0"/>
              <a:t>	group =group +1</a:t>
            </a:r>
          </a:p>
          <a:p>
            <a:pPr marL="0" indent="0" algn="l"/>
            <a:r>
              <a:rPr lang="en-US" altLang="zh-TW" sz="1600" dirty="0"/>
              <a:t>If group ==MG (</a:t>
            </a:r>
            <a:r>
              <a:rPr lang="zh-TW" altLang="en-US" sz="1600" dirty="0"/>
              <a:t>融合</a:t>
            </a:r>
            <a:r>
              <a:rPr lang="en-US" altLang="zh-TW" sz="1600" dirty="0"/>
              <a:t>)</a:t>
            </a:r>
          </a:p>
          <a:p>
            <a:pPr marL="0" indent="0" algn="l"/>
            <a:r>
              <a:rPr lang="en-US" altLang="zh-TW" sz="1600" dirty="0"/>
              <a:t>	group=1</a:t>
            </a:r>
          </a:p>
        </p:txBody>
      </p:sp>
    </p:spTree>
    <p:extLst>
      <p:ext uri="{BB962C8B-B14F-4D97-AF65-F5344CB8AC3E}">
        <p14:creationId xmlns:p14="http://schemas.microsoft.com/office/powerpoint/2010/main" val="620506338"/>
      </p:ext>
    </p:extLst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7958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8.</a:t>
            </a:r>
            <a:r>
              <a:rPr lang="zh-TW" altLang="en-US" sz="1600" kern="0" dirty="0"/>
              <a:t>全球決策階段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B7BF4443-D280-4C4C-844D-D6BB89B6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22914"/>
              </p:ext>
            </p:extLst>
          </p:nvPr>
        </p:nvGraphicFramePr>
        <p:xfrm>
          <a:off x="899592" y="2191778"/>
          <a:ext cx="3025852" cy="99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-1.5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11.25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</a:tbl>
          </a:graphicData>
        </a:graphic>
      </p:graphicFrame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98A6DF6D-1136-42F9-91EA-E65AA7BAB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57249"/>
              </p:ext>
            </p:extLst>
          </p:nvPr>
        </p:nvGraphicFramePr>
        <p:xfrm>
          <a:off x="4557576" y="2325906"/>
          <a:ext cx="3598886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023">
                  <a:extLst>
                    <a:ext uri="{9D8B030D-6E8A-4147-A177-3AD203B41FA5}">
                      <a16:colId xmlns:a16="http://schemas.microsoft.com/office/drawing/2014/main" val="1627754708"/>
                    </a:ext>
                  </a:extLst>
                </a:gridCol>
                <a:gridCol w="127702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522420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522420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Group1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0042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6774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Group2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22A8A63B-176B-44E5-9400-91ABCB142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90081"/>
              </p:ext>
            </p:extLst>
          </p:nvPr>
        </p:nvGraphicFramePr>
        <p:xfrm>
          <a:off x="899592" y="3435846"/>
          <a:ext cx="3025852" cy="99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463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  <a:gridCol w="756463">
                  <a:extLst>
                    <a:ext uri="{9D8B030D-6E8A-4147-A177-3AD203B41FA5}">
                      <a16:colId xmlns:a16="http://schemas.microsoft.com/office/drawing/2014/main" val="4188671212"/>
                    </a:ext>
                  </a:extLst>
                </a:gridCol>
              </a:tblGrid>
              <a:tr h="323468"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Dimension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Value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2952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-3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3234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17625" marR="117625" marT="58812" marB="588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D59C881A-42A6-4B71-9714-D0ED13A1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34236"/>
              </p:ext>
            </p:extLst>
          </p:nvPr>
        </p:nvGraphicFramePr>
        <p:xfrm>
          <a:off x="4738512" y="3855591"/>
          <a:ext cx="2880322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967102491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038227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307666705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8044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Global_Leader_value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105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TW" altLang="en-US" sz="105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636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575903"/>
      </p:ext>
    </p:extLst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testfunction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4565F88-40D4-4C7F-BA13-A8E34F936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38013"/>
              </p:ext>
            </p:extLst>
          </p:nvPr>
        </p:nvGraphicFramePr>
        <p:xfrm>
          <a:off x="659563" y="1131590"/>
          <a:ext cx="7824874" cy="357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77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1953227">
                  <a:extLst>
                    <a:ext uri="{9D8B030D-6E8A-4147-A177-3AD203B41FA5}">
                      <a16:colId xmlns:a16="http://schemas.microsoft.com/office/drawing/2014/main" val="2772840292"/>
                    </a:ext>
                  </a:extLst>
                </a:gridCol>
                <a:gridCol w="1017714">
                  <a:extLst>
                    <a:ext uri="{9D8B030D-6E8A-4147-A177-3AD203B41FA5}">
                      <a16:colId xmlns:a16="http://schemas.microsoft.com/office/drawing/2014/main" val="1755675918"/>
                    </a:ext>
                  </a:extLst>
                </a:gridCol>
                <a:gridCol w="1017714">
                  <a:extLst>
                    <a:ext uri="{9D8B030D-6E8A-4147-A177-3AD203B41FA5}">
                      <a16:colId xmlns:a16="http://schemas.microsoft.com/office/drawing/2014/main" val="217807216"/>
                    </a:ext>
                  </a:extLst>
                </a:gridCol>
                <a:gridCol w="1017714">
                  <a:extLst>
                    <a:ext uri="{9D8B030D-6E8A-4147-A177-3AD203B41FA5}">
                      <a16:colId xmlns:a16="http://schemas.microsoft.com/office/drawing/2014/main" val="1111773963"/>
                    </a:ext>
                  </a:extLst>
                </a:gridCol>
                <a:gridCol w="1017714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1017714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336857"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Dimension=30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6926" marR="96926" marT="48463" marB="484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6926" marR="96926" marT="48463" marB="484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61715"/>
                  </a:ext>
                </a:extLst>
              </a:tr>
              <a:tr h="429737"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AOA</a:t>
                      </a: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GA</a:t>
                      </a: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PSO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SMO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SMO 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6.67E-07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1.03E+03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1.83E+04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4.92E-13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2.97E-14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0.00E+00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2.47E+01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3.58E+02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1.95E-06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8.88E-07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881496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6.87E-06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2.65E+04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4.05E+04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7.12E+03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3.83E+03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99730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1.40E-03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5.17E+01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4.39E+01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5.29E+00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2.47E+00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15333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F5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2.49E+01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1.95E+04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1.96E+07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7.59E+01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1.51E+01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27815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3.47E-04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9.01E+02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1.87E+04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6.84E-13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3.02E-14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462828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5F4A4419-61F8-49EC-8A5C-1648F60D6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1" r="69508" b="-8000"/>
          <a:stretch/>
        </p:blipFill>
        <p:spPr>
          <a:xfrm>
            <a:off x="2027715" y="1994068"/>
            <a:ext cx="792064" cy="2880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2BAA574-0F8B-4FC7-831D-14B48590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8" t="1" r="58342" b="-4275"/>
          <a:stretch/>
        </p:blipFill>
        <p:spPr>
          <a:xfrm>
            <a:off x="1559651" y="2441869"/>
            <a:ext cx="1728192" cy="2880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906A43-A3AF-4BF1-8742-1FD769850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9" r="61022" b="2453"/>
          <a:stretch/>
        </p:blipFill>
        <p:spPr>
          <a:xfrm>
            <a:off x="1739683" y="2917504"/>
            <a:ext cx="1440160" cy="2880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9B65F9D-E572-4E26-A6AE-85098D89F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8" r="58421" b="-799"/>
          <a:stretch/>
        </p:blipFill>
        <p:spPr>
          <a:xfrm>
            <a:off x="1595667" y="3393139"/>
            <a:ext cx="1728192" cy="2880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B75B5E-582A-4F27-A9F0-DBAC9F7BB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49" r="44625" b="-799"/>
          <a:stretch/>
        </p:blipFill>
        <p:spPr>
          <a:xfrm>
            <a:off x="1577671" y="3927945"/>
            <a:ext cx="1764184" cy="2244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CB39667-8595-4AC9-B9A8-7F1B1689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51" t="-1" r="60890" b="-22415"/>
          <a:stretch/>
        </p:blipFill>
        <p:spPr>
          <a:xfrm>
            <a:off x="1703679" y="4299884"/>
            <a:ext cx="1512168" cy="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23360"/>
      </p:ext>
    </p:extLst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testfunction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4565F88-40D4-4C7F-BA13-A8E34F936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075168"/>
              </p:ext>
            </p:extLst>
          </p:nvPr>
        </p:nvGraphicFramePr>
        <p:xfrm>
          <a:off x="647563" y="1275606"/>
          <a:ext cx="7848872" cy="338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79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1698798">
                  <a:extLst>
                    <a:ext uri="{9D8B030D-6E8A-4147-A177-3AD203B41FA5}">
                      <a16:colId xmlns:a16="http://schemas.microsoft.com/office/drawing/2014/main" val="548280098"/>
                    </a:ext>
                  </a:extLst>
                </a:gridCol>
                <a:gridCol w="1072919">
                  <a:extLst>
                    <a:ext uri="{9D8B030D-6E8A-4147-A177-3AD203B41FA5}">
                      <a16:colId xmlns:a16="http://schemas.microsoft.com/office/drawing/2014/main" val="1755675918"/>
                    </a:ext>
                  </a:extLst>
                </a:gridCol>
                <a:gridCol w="1072919">
                  <a:extLst>
                    <a:ext uri="{9D8B030D-6E8A-4147-A177-3AD203B41FA5}">
                      <a16:colId xmlns:a16="http://schemas.microsoft.com/office/drawing/2014/main" val="217807216"/>
                    </a:ext>
                  </a:extLst>
                </a:gridCol>
                <a:gridCol w="1072919">
                  <a:extLst>
                    <a:ext uri="{9D8B030D-6E8A-4147-A177-3AD203B41FA5}">
                      <a16:colId xmlns:a16="http://schemas.microsoft.com/office/drawing/2014/main" val="1111773963"/>
                    </a:ext>
                  </a:extLst>
                </a:gridCol>
                <a:gridCol w="1072919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1072919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369185"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Dimension=30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3671" marR="93671" marT="46836" marB="4683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6926" marR="96926" marT="48463" marB="48463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61715"/>
                  </a:ext>
                </a:extLst>
              </a:tr>
              <a:tr h="454055"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AOA</a:t>
                      </a: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GA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PSO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SMO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SMO 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3.92E-06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1.91E-01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1.07E+01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4.96E-02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1.98E-02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F8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-1.22E+04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-1.26E+04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-3.86E+03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-1.64E+16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-4.65E+17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881496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F9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3.42E-07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9.04E+00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2.87E+02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6.01E+01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4.56E+01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99730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8.88E-16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1.36E+01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1.75E+01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4.78E-08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9.98E-09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15333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0.00E+00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1.01E+01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1.70E+02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1.00E+00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1.00E+00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2781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FCC8D9C4-E600-439E-A4D0-13D9EC0C5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3" r="54709" b="4402"/>
          <a:stretch/>
        </p:blipFill>
        <p:spPr>
          <a:xfrm>
            <a:off x="1547664" y="2283718"/>
            <a:ext cx="1512168" cy="2265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AB26ED-EBA3-4A88-945F-45BD8E8F3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0" t="1" r="66573" b="914"/>
          <a:stretch/>
        </p:blipFill>
        <p:spPr>
          <a:xfrm>
            <a:off x="1599679" y="2741733"/>
            <a:ext cx="1408137" cy="2265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B37A70-3FBD-4DA5-BF7B-36690ABD8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72" r="61142" b="-3393"/>
          <a:stretch/>
        </p:blipFill>
        <p:spPr>
          <a:xfrm>
            <a:off x="1547664" y="3310399"/>
            <a:ext cx="1552518" cy="1878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647209-0FBD-4D78-8E94-98FF6B7ECD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7" r="56631"/>
          <a:stretch/>
        </p:blipFill>
        <p:spPr>
          <a:xfrm>
            <a:off x="1508098" y="3712167"/>
            <a:ext cx="1544610" cy="34052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BCE7DE3-7957-4165-B946-57917BC92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8" t="-3537" r="54678" b="1"/>
          <a:stretch/>
        </p:blipFill>
        <p:spPr>
          <a:xfrm>
            <a:off x="1548536" y="4298403"/>
            <a:ext cx="1504172" cy="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02545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5"/>
            <a:ext cx="6840760" cy="36004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1.</a:t>
            </a:r>
            <a:r>
              <a:rPr lang="zh-TW" altLang="en-US" sz="1600" kern="0" dirty="0"/>
              <a:t> 本地領導階段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:</a:t>
            </a:r>
          </a:p>
          <a:p>
            <a:pPr marL="0" indent="0" algn="l"/>
            <a:endParaRPr lang="en-US" altLang="zh-TW" sz="16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681802-DAEE-4D10-ACF1-0703B34A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995686"/>
            <a:ext cx="5791200" cy="314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4151CFE-AD13-48E1-9AE4-E5371FC80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32" y="2458882"/>
                <a:ext cx="6840760" cy="2268252"/>
              </a:xfrm>
              <a:prstGeom prst="rect">
                <a:avLst/>
              </a:prstGeom>
            </p:spPr>
            <p:txBody>
              <a:bodyPr/>
              <a:lstStyle>
                <a:lvl1pPr marL="295275" indent="-295275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4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1pPr>
                <a:lvl2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36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2pPr>
                <a:lvl3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7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3pPr>
                <a:lvl4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4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4pPr>
                <a:lvl5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5pPr>
                <a:lvl6pPr marL="4714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6pPr>
                <a:lvl7pPr marL="6429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7pPr>
                <a:lvl8pPr marL="8143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8pPr>
                <a:lvl9pPr marL="9858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9pPr>
              </a:lstStyle>
              <a:p>
                <a:pPr marL="0" indent="0"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</m:sSubSup>
                    <m:r>
                      <a:rPr lang="zh-TW" altLang="en-US" sz="16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所在群組本地領導 ，</a:t>
                </a:r>
                <a:r>
                  <a:rPr lang="en-US" altLang="zh-TW" sz="1600" kern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</m:sSubSup>
                    <m:r>
                      <a:rPr lang="zh-TW" altLang="en-US" sz="16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所在群組其他解隨機取一個</a:t>
                </a:r>
                <a:endParaRPr lang="en-US" altLang="zh-TW" sz="1600" kern="0" dirty="0"/>
              </a:p>
            </p:txBody>
          </p:sp>
        </mc:Choice>
        <mc:Fallback xmlns="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4151CFE-AD13-48E1-9AE4-E5371FC8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458882"/>
                <a:ext cx="6840760" cy="2268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6C95E2C-0987-4B80-B176-414A6C093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89" b="5187"/>
          <a:stretch/>
        </p:blipFill>
        <p:spPr>
          <a:xfrm>
            <a:off x="1500187" y="3219822"/>
            <a:ext cx="6143625" cy="15841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F776FD-9E46-4E52-9393-027D3B9F97BD}"/>
              </a:ext>
            </a:extLst>
          </p:cNvPr>
          <p:cNvSpPr/>
          <p:nvPr/>
        </p:nvSpPr>
        <p:spPr bwMode="auto">
          <a:xfrm>
            <a:off x="2051720" y="3530712"/>
            <a:ext cx="1152128" cy="1931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94934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4563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2.</a:t>
            </a:r>
            <a:r>
              <a:rPr lang="zh-TW" altLang="en-US" sz="1600" kern="0" dirty="0"/>
              <a:t> 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r>
              <a:rPr lang="zh-TW" altLang="en-US" sz="1600" kern="0" dirty="0"/>
              <a:t>計算適應值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計算更新率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0BADB4-9D6B-4E0B-B853-E4D97DF13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" t="8043"/>
          <a:stretch/>
        </p:blipFill>
        <p:spPr>
          <a:xfrm>
            <a:off x="2195736" y="2252464"/>
            <a:ext cx="4104456" cy="8233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EC6423-136D-4B94-A886-F26D73AB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953098"/>
            <a:ext cx="25146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98822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34563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2.</a:t>
            </a:r>
            <a:r>
              <a:rPr lang="zh-TW" altLang="en-US" sz="1600" kern="0" dirty="0"/>
              <a:t> 全球領導階段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  <a:p>
            <a:pPr marL="0" indent="0" algn="l"/>
            <a:endParaRPr lang="en-US" altLang="zh-TW" sz="16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0952C7-61CF-46D5-8C49-9215A958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905705"/>
            <a:ext cx="3672408" cy="67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0BA0380C-84DB-4A41-9E2A-9D8877C5A7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16" y="2649984"/>
                <a:ext cx="6840760" cy="2154014"/>
              </a:xfrm>
              <a:prstGeom prst="rect">
                <a:avLst/>
              </a:prstGeom>
            </p:spPr>
            <p:txBody>
              <a:bodyPr/>
              <a:lstStyle>
                <a:lvl1pPr marL="295275" indent="-295275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4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1pPr>
                <a:lvl2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36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2pPr>
                <a:lvl3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7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3pPr>
                <a:lvl4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4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4pPr>
                <a:lvl5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5pPr>
                <a:lvl6pPr marL="4714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6pPr>
                <a:lvl7pPr marL="6429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7pPr>
                <a:lvl8pPr marL="8143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8pPr>
                <a:lvl9pPr marL="9858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9pPr>
              </a:lstStyle>
              <a:p>
                <a:pPr marL="0" indent="0"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</m:sSubSup>
                    <m:r>
                      <a:rPr lang="zh-TW" altLang="en-US" sz="16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全球領導 ，</a:t>
                </a:r>
                <a:r>
                  <a:rPr lang="en-US" altLang="zh-TW" sz="1600" kern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600" i="1" ker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</m:sSubSup>
                    <m:r>
                      <a:rPr lang="zh-TW" altLang="en-US" sz="16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kern="0" dirty="0"/>
                  <a:t>=</a:t>
                </a:r>
                <a:r>
                  <a:rPr lang="zh-TW" altLang="en-US" sz="1600" kern="0" dirty="0"/>
                  <a:t> 所在群組其他解隨機取一個</a:t>
                </a:r>
                <a:endParaRPr lang="en-US" altLang="zh-TW" sz="1600" kern="0" dirty="0"/>
              </a:p>
            </p:txBody>
          </p:sp>
        </mc:Choice>
        <mc:Fallback xmlns="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0BA0380C-84DB-4A41-9E2A-9D8877C5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649984"/>
                <a:ext cx="6840760" cy="2154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A05736D7-4060-4D6B-A5BB-698FE0615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794"/>
          <a:stretch/>
        </p:blipFill>
        <p:spPr>
          <a:xfrm>
            <a:off x="2356799" y="3124235"/>
            <a:ext cx="4430402" cy="3836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5E6A3B-23CE-44AF-819B-C6E98C52AA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088"/>
          <a:stretch/>
        </p:blipFill>
        <p:spPr>
          <a:xfrm>
            <a:off x="2356799" y="3507854"/>
            <a:ext cx="4430402" cy="11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7152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全球學習階段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0BA0380C-84DB-4A41-9E2A-9D8877C5A71F}"/>
              </a:ext>
            </a:extLst>
          </p:cNvPr>
          <p:cNvSpPr txBox="1">
            <a:spLocks/>
          </p:cNvSpPr>
          <p:nvPr/>
        </p:nvSpPr>
        <p:spPr>
          <a:xfrm>
            <a:off x="1115616" y="1923678"/>
            <a:ext cx="6840760" cy="288032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全球限制計數器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全球領導限制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If (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new global leader value &lt; global leader value )</a:t>
            </a:r>
          </a:p>
          <a:p>
            <a:pPr marL="0" indent="0" algn="l"/>
            <a:r>
              <a:rPr lang="en-US" altLang="zh-TW" sz="1600" kern="0" dirty="0"/>
              <a:t>	</a:t>
            </a:r>
            <a:r>
              <a:rPr lang="zh-TW" altLang="en-US" sz="1600" kern="0" dirty="0"/>
              <a:t>更新全球領導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=0</a:t>
            </a:r>
          </a:p>
          <a:p>
            <a:pPr marL="0" indent="0" algn="l"/>
            <a:r>
              <a:rPr lang="en-US" altLang="zh-TW" sz="1600" kern="0" dirty="0"/>
              <a:t>Else</a:t>
            </a:r>
          </a:p>
          <a:p>
            <a:pPr marL="0" indent="0" algn="l"/>
            <a:r>
              <a:rPr lang="en-US" altLang="zh-TW" sz="1600" kern="0" dirty="0"/>
              <a:t>	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 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+1	</a:t>
            </a:r>
          </a:p>
        </p:txBody>
      </p:sp>
    </p:spTree>
    <p:extLst>
      <p:ext uri="{BB962C8B-B14F-4D97-AF65-F5344CB8AC3E}">
        <p14:creationId xmlns:p14="http://schemas.microsoft.com/office/powerpoint/2010/main" val="321909614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本地學習階段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Learning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0BA0380C-84DB-4A41-9E2A-9D8877C5A71F}"/>
              </a:ext>
            </a:extLst>
          </p:cNvPr>
          <p:cNvSpPr txBox="1">
            <a:spLocks/>
          </p:cNvSpPr>
          <p:nvPr/>
        </p:nvSpPr>
        <p:spPr>
          <a:xfrm>
            <a:off x="1115616" y="1923678"/>
            <a:ext cx="6840760" cy="2880320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全球限制計數器 </a:t>
            </a:r>
            <a:r>
              <a:rPr lang="en-US" altLang="zh-TW" sz="1600" kern="0" dirty="0"/>
              <a:t>/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本地領導限制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If (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new local leader value &lt; local leader value )</a:t>
            </a:r>
          </a:p>
          <a:p>
            <a:pPr marL="0" indent="0" algn="l"/>
            <a:r>
              <a:rPr lang="en-US" altLang="zh-TW" sz="1600" kern="0" dirty="0"/>
              <a:t>	</a:t>
            </a:r>
            <a:r>
              <a:rPr lang="zh-TW" altLang="en-US" sz="1600" kern="0" dirty="0"/>
              <a:t>更新本地領導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	 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=0</a:t>
            </a:r>
          </a:p>
          <a:p>
            <a:pPr marL="0" indent="0" algn="l"/>
            <a:r>
              <a:rPr lang="en-US" altLang="zh-TW" sz="1600" kern="0" dirty="0"/>
              <a:t>Else</a:t>
            </a:r>
          </a:p>
          <a:p>
            <a:pPr marL="0" indent="0" algn="l"/>
            <a:r>
              <a:rPr lang="en-US" altLang="zh-TW" sz="1600" kern="0" dirty="0"/>
              <a:t>	 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Limit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Count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= +1	</a:t>
            </a:r>
          </a:p>
        </p:txBody>
      </p:sp>
    </p:spTree>
    <p:extLst>
      <p:ext uri="{BB962C8B-B14F-4D97-AF65-F5344CB8AC3E}">
        <p14:creationId xmlns:p14="http://schemas.microsoft.com/office/powerpoint/2010/main" val="2464107592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5.</a:t>
            </a:r>
            <a:r>
              <a:rPr lang="zh-TW" altLang="en-US" sz="1600" kern="0" dirty="0"/>
              <a:t>本地決策階段 </a:t>
            </a:r>
            <a:r>
              <a:rPr lang="en-US" altLang="zh-TW" sz="1600" kern="0" dirty="0"/>
              <a:t>(Local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651F6C-B8A2-48EE-BBFC-F5D301C2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355726"/>
            <a:ext cx="4752528" cy="19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70046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Spider</a:t>
            </a:r>
            <a:r>
              <a:rPr lang="zh-TW" altLang="en-US" dirty="0"/>
              <a:t> </a:t>
            </a:r>
            <a:r>
              <a:rPr lang="en-US" altLang="zh-TW" dirty="0"/>
              <a:t>monkey</a:t>
            </a:r>
            <a:endParaRPr lang="zh-TW" altLang="en-US" dirty="0"/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105EA1AC-27C3-48C0-A22F-27CA43EA9721}"/>
              </a:ext>
            </a:extLst>
          </p:cNvPr>
          <p:cNvSpPr txBox="1">
            <a:spLocks/>
          </p:cNvSpPr>
          <p:nvPr/>
        </p:nvSpPr>
        <p:spPr>
          <a:xfrm>
            <a:off x="1115616" y="1347614"/>
            <a:ext cx="6840760" cy="48608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6.</a:t>
            </a:r>
            <a:r>
              <a:rPr lang="zh-TW" altLang="en-US" sz="1600" kern="0" dirty="0"/>
              <a:t>全球決策階段 </a:t>
            </a:r>
            <a:r>
              <a:rPr lang="en-US" altLang="zh-TW" sz="1600" kern="0" dirty="0"/>
              <a:t>(Global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Leader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Decision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Phase)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8BCA78-B9DC-4177-BFFA-E4A1F9D9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427734"/>
            <a:ext cx="4591925" cy="18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89316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29075</TotalTime>
  <Pages>0</Pages>
  <Words>1491</Words>
  <Characters>0</Characters>
  <Application>Microsoft Office PowerPoint</Application>
  <PresentationFormat>如螢幕大小 (16:9)</PresentationFormat>
  <Lines>0</Lines>
  <Paragraphs>507</Paragraphs>
  <Slides>24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Amatic SC Regular</vt:lpstr>
      <vt:lpstr>Gill Sans</vt:lpstr>
      <vt:lpstr>nevis Bold</vt:lpstr>
      <vt:lpstr>Novecento wide Book</vt:lpstr>
      <vt:lpstr>Novecento wide Medium</vt:lpstr>
      <vt:lpstr>Novecento wide Normal</vt:lpstr>
      <vt:lpstr>Calibri</vt:lpstr>
      <vt:lpstr>Cambria Math</vt:lpstr>
      <vt:lpstr>Josefin Slab</vt:lpstr>
      <vt:lpstr>Symbol</vt:lpstr>
      <vt:lpstr>Title &amp; Centered Text 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Spider monkey</vt:lpstr>
      <vt:lpstr>testfunction</vt:lpstr>
      <vt:lpstr>testfunction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基因演算法講解與Python學習狀況</dc:title>
  <dc:subject/>
  <dc:creator>Yuuu</dc:creator>
  <cp:keywords/>
  <dc:description/>
  <cp:lastModifiedBy>世宇 薛</cp:lastModifiedBy>
  <cp:revision>832</cp:revision>
  <dcterms:modified xsi:type="dcterms:W3CDTF">2021-10-01T01:51:36Z</dcterms:modified>
</cp:coreProperties>
</file>